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84" r:id="rId4"/>
    <p:sldId id="257" r:id="rId5"/>
    <p:sldId id="275" r:id="rId6"/>
    <p:sldId id="276" r:id="rId7"/>
    <p:sldId id="266" r:id="rId8"/>
    <p:sldId id="267" r:id="rId9"/>
    <p:sldId id="274" r:id="rId10"/>
    <p:sldId id="268" r:id="rId11"/>
    <p:sldId id="258" r:id="rId12"/>
    <p:sldId id="270" r:id="rId13"/>
    <p:sldId id="285" r:id="rId14"/>
    <p:sldId id="283" r:id="rId15"/>
    <p:sldId id="265" r:id="rId1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40"/>
    <a:srgbClr val="6666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86323" autoAdjust="0"/>
  </p:normalViewPr>
  <p:slideViewPr>
    <p:cSldViewPr>
      <p:cViewPr>
        <p:scale>
          <a:sx n="100" d="100"/>
          <a:sy n="100" d="100"/>
        </p:scale>
        <p:origin x="-1980" y="-9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 prstMaterial="metal"/>
          </c:spPr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</c:v>
                </c:pt>
                <c:pt idx="1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5-4155-9E03-BDD0C19A5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5-4155-9E03-BDD0C19A5A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Обращения к Президенту РФ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14</c:v>
                </c:pt>
                <c:pt idx="1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25-4155-9E03-BDD0C19A5A5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Сообщения в ПОС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6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724544"/>
        <c:axId val="99898432"/>
        <c:axId val="0"/>
      </c:bar3DChart>
      <c:catAx>
        <c:axId val="47724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9898432"/>
        <c:crosses val="autoZero"/>
        <c:auto val="1"/>
        <c:lblAlgn val="ctr"/>
        <c:lblOffset val="100"/>
        <c:noMultiLvlLbl val="0"/>
      </c:catAx>
      <c:valAx>
        <c:axId val="99898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724544"/>
        <c:crosses val="autoZero"/>
        <c:crossBetween val="between"/>
      </c:valAx>
    </c:plotArea>
    <c:legend>
      <c:legendPos val="tr"/>
      <c:layout/>
      <c:overlay val="0"/>
      <c:txPr>
        <a:bodyPr/>
        <a:lstStyle/>
        <a:p>
          <a:pPr>
            <a:defRPr sz="17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2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3.7430037444038354E-2"/>
          <c:y val="7.9441471961569823E-2"/>
          <c:w val="0.53921568627450978"/>
          <c:h val="0.836477987421383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Принято граждан главой на личных приемах</c:v>
                </c:pt>
              </c:strCache>
            </c:strRef>
          </c:tx>
          <c:spPr>
            <a:solidFill>
              <a:srgbClr val="9999FF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</c:v>
                </c:pt>
                <c:pt idx="1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A9-4271-8C5C-9B90F238E6D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Принято граждан заместителями главы</c:v>
                </c:pt>
              </c:strCache>
            </c:strRef>
          </c:tx>
          <c:spPr>
            <a:solidFill>
              <a:srgbClr val="FFFF00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17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A9-4271-8C5C-9B90F238E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7789568"/>
        <c:axId val="47998656"/>
        <c:axId val="0"/>
      </c:bar3DChart>
      <c:catAx>
        <c:axId val="4778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7998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998656"/>
        <c:scaling>
          <c:orientation val="minMax"/>
        </c:scaling>
        <c:delete val="0"/>
        <c:axPos val="l"/>
        <c:majorGridlines>
          <c:spPr>
            <a:ln w="316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7789568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4460242450988405"/>
          <c:y val="0.16711817445826532"/>
          <c:w val="0.44843868474773979"/>
          <c:h val="0.6470428614570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3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50800" cap="rnd" cmpd="dbl">
              <a:solidFill>
                <a:srgbClr val="002060"/>
              </a:solidFill>
              <a:prstDash val="dash"/>
              <a:miter lim="800000"/>
            </a:ln>
          </c:spPr>
          <c:dPt>
            <c:idx val="2"/>
            <c:bubble3D val="0"/>
            <c:spPr>
              <a:solidFill>
                <a:srgbClr val="00B0F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9C-4D8E-9CDD-CADAAFEEECC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9C-4D8E-9CDD-CADAAFEEECCF}"/>
              </c:ext>
            </c:extLst>
          </c:dPt>
          <c:dLbls>
            <c:dLbl>
              <c:idx val="2"/>
              <c:layout>
                <c:manualLayout>
                  <c:x val="-7.5389326334208223E-2"/>
                  <c:y val="-0.1846031687573197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46</a:t>
                    </a:r>
                  </a:p>
                  <a:p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9C-4D8E-9CDD-CADAAFEEECCF}"/>
                </c:ext>
              </c:extLst>
            </c:dLbl>
            <c:dLbl>
              <c:idx val="3"/>
              <c:layout>
                <c:manualLayout>
                  <c:x val="7.0563879167881788E-2"/>
                  <c:y val="0.1606938562052989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22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2">
                  <c:v>Принято главой МО</c:v>
                </c:pt>
                <c:pt idx="3">
                  <c:v>Принято заместителями главы МО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46</c:v>
                </c:pt>
                <c:pt idx="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9C-4D8E-9CDD-CADAAFEE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>
        <c:manualLayout>
          <c:xMode val="edge"/>
          <c:yMode val="edge"/>
          <c:x val="0.65713351803246811"/>
          <c:y val="0.31474112976289564"/>
          <c:w val="0.33360722270827259"/>
          <c:h val="0.3705174458431236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608452802085259E-2"/>
          <c:y val="9.7165997759508196E-2"/>
          <c:w val="0.64132231404958673"/>
          <c:h val="0.7327935222672065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068608"/>
        <c:axId val="91612864"/>
      </c:barChart>
      <c:catAx>
        <c:axId val="64068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1612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612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40686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034105502456404"/>
          <c:y val="6.9707764224648583E-2"/>
          <c:w val="0.22250667163160182"/>
          <c:h val="0.236815701033218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75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928612870174921E-2"/>
          <c:y val="3.3769668293936836E-2"/>
          <c:w val="0.88971357551426322"/>
          <c:h val="0.5261052148889774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28000">
                  <a:srgbClr val="FFF200"/>
                </a:gs>
                <a:gs pos="49000">
                  <a:srgbClr val="FF7A00"/>
                </a:gs>
                <a:gs pos="79000">
                  <a:srgbClr val="FF0300"/>
                </a:gs>
                <a:gs pos="95000">
                  <a:srgbClr val="4D0808"/>
                </a:gs>
              </a:gsLst>
              <a:lin ang="0" scaled="1"/>
              <a:tileRect/>
            </a:gradFill>
          </c:spPr>
          <c:invertIfNegative val="0"/>
          <c:cat>
            <c:strRef>
              <c:f>Лист1!$A$2:$A$7</c:f>
              <c:strCache>
                <c:ptCount val="6"/>
                <c:pt idx="0">
                  <c:v>Щербиновское с.п.</c:v>
                </c:pt>
                <c:pt idx="1">
                  <c:v>Новощербиновское с.п.</c:v>
                </c:pt>
                <c:pt idx="2">
                  <c:v>Ейскоукрепленское с.п.</c:v>
                </c:pt>
                <c:pt idx="3">
                  <c:v>Николаевское с.п.</c:v>
                </c:pt>
                <c:pt idx="4">
                  <c:v>Шабельское с.п.</c:v>
                </c:pt>
                <c:pt idx="5">
                  <c:v>Глафировское с.п.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651776"/>
        <c:axId val="99650944"/>
      </c:barChart>
      <c:catAx>
        <c:axId val="64651776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400" spc="-100" baseline="0">
                <a:latin typeface="Arial" pitchFamily="34" charset="0"/>
              </a:defRPr>
            </a:pPr>
            <a:endParaRPr lang="ru-RU"/>
          </a:p>
        </c:txPr>
        <c:crossAx val="9965094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99650944"/>
        <c:scaling>
          <c:orientation val="minMax"/>
          <c:max val="8.1999999999999993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65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50215429043016E-2"/>
          <c:y val="1.1837660258435312E-3"/>
          <c:w val="0.9526814093826973"/>
          <c:h val="0.989732326328767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E-4DD1-A60B-CAC861AD073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E-4DD1-A60B-CAC861AD0738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7E-4DD1-A60B-CAC861AD0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17E-4DD1-A60B-CAC861AD0738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17E-4DD1-A60B-CAC861AD073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17E-4DD1-A60B-CAC861AD0738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17E-4DD1-A60B-CAC861AD073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17E-4DD1-A60B-CAC861AD073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17E-4DD1-A60B-CAC861AD073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17E-4DD1-A60B-CAC861AD073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17E-4DD1-A60B-CAC861AD073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17E-4DD1-A60B-CAC861AD073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17E-4DD1-A60B-CAC861AD073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17E-4DD1-A60B-CAC861AD0738}"/>
              </c:ext>
            </c:extLst>
          </c:dPt>
          <c:dLbls>
            <c:dLbl>
              <c:idx val="0"/>
              <c:layout>
                <c:manualLayout>
                  <c:x val="0.2524306296727844"/>
                  <c:y val="-9.0841227292375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7E-4DD1-A60B-CAC861AD0738}"/>
                </c:ext>
              </c:extLst>
            </c:dLbl>
            <c:dLbl>
              <c:idx val="1"/>
              <c:layout>
                <c:manualLayout>
                  <c:x val="4.08659173443153E-2"/>
                  <c:y val="1.831082191034005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7E-4DD1-A60B-CAC861AD0738}"/>
                </c:ext>
              </c:extLst>
            </c:dLbl>
            <c:dLbl>
              <c:idx val="2"/>
              <c:layout>
                <c:manualLayout>
                  <c:x val="3.8707718056475181E-2"/>
                  <c:y val="3.2110696547957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7E-4DD1-A60B-CAC861AD0738}"/>
                </c:ext>
              </c:extLst>
            </c:dLbl>
            <c:dLbl>
              <c:idx val="3"/>
              <c:layout>
                <c:manualLayout>
                  <c:x val="4.0805924876514091E-2"/>
                  <c:y val="3.664548603668697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7E-4DD1-A60B-CAC861AD0738}"/>
                </c:ext>
              </c:extLst>
            </c:dLbl>
            <c:dLbl>
              <c:idx val="4"/>
              <c:layout>
                <c:manualLayout>
                  <c:x val="4.0813232740863813E-2"/>
                  <c:y val="3.666932825271604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7E-4DD1-A60B-CAC861AD0738}"/>
                </c:ext>
              </c:extLst>
            </c:dLbl>
            <c:dLbl>
              <c:idx val="5"/>
              <c:layout>
                <c:manualLayout>
                  <c:x val="4.2979249744054794E-2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7E-4DD1-A60B-CAC861AD0738}"/>
                </c:ext>
              </c:extLst>
            </c:dLbl>
            <c:dLbl>
              <c:idx val="6"/>
              <c:layout>
                <c:manualLayout>
                  <c:x val="5.1612726696750141E-2"/>
                  <c:y val="-3.02796143569230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17E-4DD1-A60B-CAC861AD0738}"/>
                </c:ext>
              </c:extLst>
            </c:dLbl>
            <c:dLbl>
              <c:idx val="7"/>
              <c:layout>
                <c:manualLayout>
                  <c:x val="5.1567349957648376E-2"/>
                  <c:y val="-9.08436115139783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17E-4DD1-A60B-CAC861AD0738}"/>
                </c:ext>
              </c:extLst>
            </c:dLbl>
            <c:dLbl>
              <c:idx val="8"/>
              <c:layout>
                <c:manualLayout>
                  <c:x val="5.1567349957648376E-2"/>
                  <c:y val="-2.6617449974858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17E-4DD1-A60B-CAC861AD0738}"/>
                </c:ext>
              </c:extLst>
            </c:dLbl>
            <c:dLbl>
              <c:idx val="9"/>
              <c:layout>
                <c:manualLayout>
                  <c:x val="5.1484244244461998E-2"/>
                  <c:y val="6.055922871384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17E-4DD1-A60B-CAC861AD0738}"/>
                </c:ext>
              </c:extLst>
            </c:dLbl>
            <c:dLbl>
              <c:idx val="10"/>
              <c:layout>
                <c:manualLayout>
                  <c:x val="7.2880481408113276E-2"/>
                  <c:y val="-6.0566381378657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17E-4DD1-A60B-CAC861AD0738}"/>
                </c:ext>
              </c:extLst>
            </c:dLbl>
            <c:dLbl>
              <c:idx val="11"/>
              <c:layout>
                <c:manualLayout>
                  <c:x val="7.2729565511774841E-2"/>
                  <c:y val="-6.056161293545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17E-4DD1-A60B-CAC861AD0738}"/>
                </c:ext>
              </c:extLst>
            </c:dLbl>
            <c:dLbl>
              <c:idx val="12"/>
              <c:layout>
                <c:manualLayout>
                  <c:x val="7.2729395561441118E-2"/>
                  <c:y val="-5.872814652281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17E-4DD1-A60B-CAC861AD0738}"/>
                </c:ext>
              </c:extLst>
            </c:dLbl>
            <c:dLbl>
              <c:idx val="13"/>
              <c:layout>
                <c:manualLayout>
                  <c:x val="0.10210429104198589"/>
                  <c:y val="-5.498015016304221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17E-4DD1-A60B-CAC861AD0738}"/>
                </c:ext>
              </c:extLst>
            </c:dLbl>
            <c:dLbl>
              <c:idx val="14"/>
              <c:layout>
                <c:manualLayout>
                  <c:x val="0.2676372756825544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17E-4DD1-A60B-CAC861AD0738}"/>
                </c:ext>
              </c:extLst>
            </c:dLbl>
            <c:dLbl>
              <c:idx val="15"/>
              <c:layout>
                <c:manualLayout>
                  <c:x val="0.27842946177409122"/>
                  <c:y val="-3.028676702173289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0.4379626897835376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категория 17</c:v>
                </c:pt>
                <c:pt idx="1">
                  <c:v>Категория 16</c:v>
                </c:pt>
                <c:pt idx="2">
                  <c:v>Категория 15</c:v>
                </c:pt>
                <c:pt idx="3">
                  <c:v>Категория 14</c:v>
                </c:pt>
                <c:pt idx="4">
                  <c:v>Категория 13</c:v>
                </c:pt>
                <c:pt idx="5">
                  <c:v>Категория 12</c:v>
                </c:pt>
                <c:pt idx="6">
                  <c:v>Категория 11</c:v>
                </c:pt>
                <c:pt idx="7">
                  <c:v>Категория 10</c:v>
                </c:pt>
                <c:pt idx="8">
                  <c:v>Категория 9</c:v>
                </c:pt>
                <c:pt idx="9">
                  <c:v>Категория 8</c:v>
                </c:pt>
                <c:pt idx="10">
                  <c:v>Категория 7</c:v>
                </c:pt>
                <c:pt idx="11">
                  <c:v>Категория 6</c:v>
                </c:pt>
                <c:pt idx="12">
                  <c:v>Категория 5</c:v>
                </c:pt>
                <c:pt idx="13">
                  <c:v>Категория 4</c:v>
                </c:pt>
                <c:pt idx="14">
                  <c:v>Категория 3</c:v>
                </c:pt>
                <c:pt idx="15">
                  <c:v>Категория 2</c:v>
                </c:pt>
                <c:pt idx="16">
                  <c:v>Категория 1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5</c:v>
                </c:pt>
                <c:pt idx="14">
                  <c:v>15</c:v>
                </c:pt>
                <c:pt idx="15">
                  <c:v>16</c:v>
                </c:pt>
                <c:pt idx="16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17E-4DD1-A60B-CAC861AD0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9307648"/>
        <c:axId val="91618048"/>
      </c:barChart>
      <c:catAx>
        <c:axId val="1293076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618048"/>
        <c:crosses val="autoZero"/>
        <c:auto val="1"/>
        <c:lblAlgn val="ctr"/>
        <c:lblOffset val="100"/>
        <c:noMultiLvlLbl val="0"/>
      </c:catAx>
      <c:valAx>
        <c:axId val="91618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307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8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8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0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8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86327-9CED-4A96-AE9A-BD88999B0F08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gif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taradm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470"/>
            <a:ext cx="3779581" cy="5143500"/>
          </a:xfrm>
          <a:prstGeom prst="rect">
            <a:avLst/>
          </a:prstGeom>
          <a:ln>
            <a:noFill/>
          </a:ln>
        </p:spPr>
      </p:pic>
      <p:pic>
        <p:nvPicPr>
          <p:cNvPr id="1028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957" y="6405"/>
            <a:ext cx="216693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28396" y="2283718"/>
            <a:ext cx="4483663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/>
              <a:t>ОБЗОР</a:t>
            </a:r>
            <a:r>
              <a:rPr lang="ru-RU" dirty="0" smtClean="0"/>
              <a:t> </a:t>
            </a:r>
          </a:p>
          <a:p>
            <a:pPr algn="ctr"/>
            <a:r>
              <a:rPr lang="ru-RU" sz="2400" u="sng" dirty="0" smtClean="0"/>
              <a:t>ОБРАЩЕНИЙ ГРАЖДАН</a:t>
            </a:r>
          </a:p>
          <a:p>
            <a:pPr algn="ctr"/>
            <a:r>
              <a:rPr lang="ru-RU" sz="2000" u="sng" dirty="0"/>
              <a:t>п</a:t>
            </a:r>
            <a:r>
              <a:rPr lang="ru-RU" sz="2000" u="sng" dirty="0" smtClean="0"/>
              <a:t>оступивших в администрацию </a:t>
            </a:r>
          </a:p>
          <a:p>
            <a:pPr algn="ctr"/>
            <a:r>
              <a:rPr lang="ru-RU" sz="2000" u="sng" dirty="0" smtClean="0"/>
              <a:t>муниципального образования </a:t>
            </a:r>
          </a:p>
          <a:p>
            <a:pPr algn="ctr"/>
            <a:r>
              <a:rPr lang="ru-RU" sz="2000" u="sng" dirty="0" smtClean="0"/>
              <a:t>Щербиновский муниципальный район </a:t>
            </a:r>
          </a:p>
          <a:p>
            <a:pPr algn="ctr"/>
            <a:r>
              <a:rPr lang="ru-RU" sz="2000" u="sng" dirty="0" smtClean="0"/>
              <a:t>Краснодарского края </a:t>
            </a:r>
          </a:p>
          <a:p>
            <a:pPr algn="ctr"/>
            <a:r>
              <a:rPr lang="ru-RU" sz="2000" u="sng" dirty="0" smtClean="0"/>
              <a:t>В 1 полугодии 2026 года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26541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/>
              <a:t>Обращения, полученные в </a:t>
            </a:r>
            <a:r>
              <a:rPr lang="ru-RU" sz="2000" b="1" dirty="0" smtClean="0"/>
              <a:t>ходе проведения </a:t>
            </a:r>
            <a:r>
              <a:rPr lang="ru-RU" sz="2000" b="1" dirty="0"/>
              <a:t>выездных приемов главой муниципального образования Щербиновский муниципальный район Краснодарского края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 первом полугодии 20</a:t>
            </a:r>
            <a:r>
              <a:rPr lang="en-US" sz="2000" b="1" dirty="0" smtClean="0"/>
              <a:t>2</a:t>
            </a:r>
            <a:r>
              <a:rPr lang="ru-RU" sz="2000" b="1" dirty="0"/>
              <a:t>6</a:t>
            </a:r>
            <a:r>
              <a:rPr lang="ru-RU" sz="2000" b="1" dirty="0" smtClean="0"/>
              <a:t> года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435280" cy="403589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852333"/>
              </p:ext>
            </p:extLst>
          </p:nvPr>
        </p:nvGraphicFramePr>
        <p:xfrm>
          <a:off x="395536" y="1301374"/>
          <a:ext cx="85076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905735912"/>
              </p:ext>
            </p:extLst>
          </p:nvPr>
        </p:nvGraphicFramePr>
        <p:xfrm>
          <a:off x="827584" y="1264412"/>
          <a:ext cx="788487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25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63834" y="764928"/>
            <a:ext cx="199169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Коммунальное хозяйство</a:t>
            </a:r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1639138" y="1498570"/>
            <a:ext cx="18163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Земельные отношения</a:t>
            </a:r>
            <a:endParaRPr lang="ru-RU" sz="1300" dirty="0"/>
          </a:p>
        </p:txBody>
      </p:sp>
      <p:sp>
        <p:nvSpPr>
          <p:cNvPr id="9" name="TextBox 8"/>
          <p:cNvSpPr txBox="1"/>
          <p:nvPr/>
        </p:nvSpPr>
        <p:spPr>
          <a:xfrm>
            <a:off x="908623" y="1991275"/>
            <a:ext cx="254415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Транспорт и дорожное хозяйство</a:t>
            </a:r>
            <a:endParaRPr lang="ru-RU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928396" y="1711081"/>
            <a:ext cx="253434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Экология и природопользование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746288" y="2499742"/>
            <a:ext cx="170649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Жилищное хозяйство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1639137" y="3241972"/>
            <a:ext cx="180921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Трудовые отношения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9652" y="2258820"/>
            <a:ext cx="2472087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Работа с обращениями граждан</a:t>
            </a:r>
            <a:endParaRPr lang="ru-RU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1463834" y="1001547"/>
            <a:ext cx="200888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Социальное обеспечение</a:t>
            </a:r>
            <a:endParaRPr lang="ru-RU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123510" y="3712261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Безопасность и обеспечение правопорядка</a:t>
            </a:r>
            <a:endParaRPr lang="ru-RU" sz="1300" dirty="0"/>
          </a:p>
        </p:txBody>
      </p:sp>
      <p:sp>
        <p:nvSpPr>
          <p:cNvPr id="16" name="TextBox 15"/>
          <p:cNvSpPr txBox="1"/>
          <p:nvPr/>
        </p:nvSpPr>
        <p:spPr>
          <a:xfrm>
            <a:off x="1878357" y="2997499"/>
            <a:ext cx="157152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Сельское хозяйство</a:t>
            </a:r>
            <a:endParaRPr lang="ru-RU" sz="1300" dirty="0"/>
          </a:p>
        </p:txBody>
      </p:sp>
      <p:sp>
        <p:nvSpPr>
          <p:cNvPr id="17" name="TextBox 16"/>
          <p:cNvSpPr txBox="1"/>
          <p:nvPr/>
        </p:nvSpPr>
        <p:spPr>
          <a:xfrm>
            <a:off x="1560783" y="1249376"/>
            <a:ext cx="1911934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Образование и культура</a:t>
            </a:r>
            <a:endParaRPr lang="ru-RU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24778" y="4661209"/>
            <a:ext cx="184731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endParaRPr lang="ru-RU" sz="13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42199" y="3939902"/>
            <a:ext cx="28305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Экономика, малый и средний бизнес</a:t>
            </a:r>
            <a:endParaRPr lang="ru-RU" sz="1300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2521435980"/>
              </p:ext>
            </p:extLst>
          </p:nvPr>
        </p:nvGraphicFramePr>
        <p:xfrm>
          <a:off x="3440456" y="759356"/>
          <a:ext cx="5884072" cy="419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971600" y="5147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ТЕМЫ</a:t>
            </a:r>
          </a:p>
          <a:p>
            <a:pPr algn="ctr"/>
            <a:r>
              <a:rPr lang="ru-RU" sz="2000" dirty="0" smtClean="0"/>
              <a:t>обращений граждан поступивших в 1 полугодии 2026 года</a:t>
            </a:r>
            <a:endParaRPr lang="ru-RU" sz="2000" dirty="0"/>
          </a:p>
        </p:txBody>
      </p:sp>
      <p:pic>
        <p:nvPicPr>
          <p:cNvPr id="21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228553" y="2713934"/>
            <a:ext cx="22388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Строительство и архитектура</a:t>
            </a:r>
            <a:endParaRPr lang="ru-RU" sz="1300" dirty="0"/>
          </a:p>
        </p:txBody>
      </p:sp>
      <p:sp>
        <p:nvSpPr>
          <p:cNvPr id="23" name="TextBox 22"/>
          <p:cNvSpPr txBox="1"/>
          <p:nvPr/>
        </p:nvSpPr>
        <p:spPr>
          <a:xfrm>
            <a:off x="2085766" y="4661209"/>
            <a:ext cx="1367682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Прочие вопросы</a:t>
            </a:r>
            <a:endParaRPr lang="ru-RU" sz="1300" dirty="0"/>
          </a:p>
        </p:txBody>
      </p:sp>
      <p:sp>
        <p:nvSpPr>
          <p:cNvPr id="24" name="TextBox 23"/>
          <p:cNvSpPr txBox="1"/>
          <p:nvPr/>
        </p:nvSpPr>
        <p:spPr>
          <a:xfrm>
            <a:off x="1746288" y="3474522"/>
            <a:ext cx="167964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Здравоохранение</a:t>
            </a:r>
            <a:endParaRPr lang="ru-RU" sz="13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3658" y="4214570"/>
            <a:ext cx="252187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/>
              <a:t>Государство, общество, политика</a:t>
            </a:r>
            <a:endParaRPr lang="ru-RU" sz="1300" dirty="0"/>
          </a:p>
        </p:txBody>
      </p:sp>
      <p:sp>
        <p:nvSpPr>
          <p:cNvPr id="25" name="TextBox 24"/>
          <p:cNvSpPr txBox="1"/>
          <p:nvPr/>
        </p:nvSpPr>
        <p:spPr>
          <a:xfrm>
            <a:off x="140694" y="4448314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Оборона, безопасность, законность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464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076" y="1779662"/>
            <a:ext cx="8278738" cy="3439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1500" dirty="0" smtClean="0"/>
              <a:t>С </a:t>
            </a:r>
            <a:r>
              <a:rPr lang="ru-RU" sz="1500" dirty="0"/>
              <a:t>1 июля 2017 года вступил в силу Указ Президента </a:t>
            </a:r>
            <a:r>
              <a:rPr lang="ru-RU" sz="1500" dirty="0" smtClean="0"/>
              <a:t>РФ от </a:t>
            </a:r>
            <a:r>
              <a:rPr lang="ru-RU" sz="1500" dirty="0"/>
              <a:t>17.04.2017 </a:t>
            </a:r>
            <a:r>
              <a:rPr lang="ru-RU" sz="1500" dirty="0" smtClean="0"/>
              <a:t>года № </a:t>
            </a:r>
            <a:r>
              <a:rPr lang="ru-RU" sz="1500" dirty="0"/>
              <a:t>171 «О мониторинге и анализе результатов рассмотрения обращений граждан и организаций». В соответствии с этим </a:t>
            </a:r>
            <a:r>
              <a:rPr lang="ru-RU" sz="1500" dirty="0" smtClean="0"/>
              <a:t>Указом </a:t>
            </a:r>
            <a:r>
              <a:rPr lang="ru-RU" sz="1500" dirty="0"/>
              <a:t>информация о результатах рассмотрения обращений граждан ежемесячно предоставляется в администрацию </a:t>
            </a:r>
            <a:r>
              <a:rPr lang="ru-RU" sz="1500" dirty="0" smtClean="0"/>
              <a:t>Президента РФ. </a:t>
            </a:r>
            <a:r>
              <a:rPr lang="ru-RU" sz="1500" dirty="0"/>
              <a:t>Данную информацию </a:t>
            </a:r>
            <a:r>
              <a:rPr lang="ru-RU" sz="1500" dirty="0" smtClean="0"/>
              <a:t>регулярно и своевременно предоставляет администрация муниципального образования Щербиновский </a:t>
            </a:r>
            <a:r>
              <a:rPr lang="ru-RU" sz="1500" dirty="0"/>
              <a:t>муниципальный район Краснодарского </a:t>
            </a:r>
            <a:r>
              <a:rPr lang="ru-RU" sz="1500" dirty="0" smtClean="0"/>
              <a:t>края, </a:t>
            </a:r>
            <a:r>
              <a:rPr lang="ru-RU" sz="1500" dirty="0"/>
              <a:t>в том числе и сельские </a:t>
            </a:r>
            <a:r>
              <a:rPr lang="ru-RU" sz="1500" dirty="0" smtClean="0"/>
              <a:t>поселения Щербиновского муниципального района </a:t>
            </a:r>
            <a:r>
              <a:rPr lang="ru-RU" sz="1500" dirty="0"/>
              <a:t>Краснодарского края . </a:t>
            </a:r>
            <a:r>
              <a:rPr lang="ru-RU" sz="1500" dirty="0" smtClean="0"/>
              <a:t>	Исполнение Указа сельскими поселениями Щербиновского муниципального района </a:t>
            </a:r>
            <a:r>
              <a:rPr lang="ru-RU" sz="1500" dirty="0"/>
              <a:t>Краснодарского </a:t>
            </a:r>
            <a:r>
              <a:rPr lang="ru-RU" sz="1500" dirty="0" smtClean="0"/>
              <a:t>края </a:t>
            </a:r>
            <a:r>
              <a:rPr lang="ru-RU" sz="1500" dirty="0" err="1" smtClean="0"/>
              <a:t>мониторится</a:t>
            </a:r>
            <a:r>
              <a:rPr lang="ru-RU" sz="1500" dirty="0" smtClean="0"/>
              <a:t> сектором по работе с обращениями граждан отдела муниципальной службы, кадровой политики и делопроизводства администрации муниципального образования Щербиновский </a:t>
            </a:r>
            <a:r>
              <a:rPr lang="ru-RU" sz="1500" dirty="0"/>
              <a:t>муниципальный район Краснодарского края  </a:t>
            </a:r>
            <a:r>
              <a:rPr lang="ru-RU" sz="1500" dirty="0" smtClean="0"/>
              <a:t>в целях недопущения нарушения Указа Президента РФ. </a:t>
            </a:r>
            <a:r>
              <a:rPr lang="ru-RU" sz="1500" dirty="0"/>
              <a:t>В </a:t>
            </a:r>
            <a:r>
              <a:rPr lang="ru-RU" sz="1500" dirty="0" smtClean="0"/>
              <a:t>первом полугодии 20</a:t>
            </a:r>
            <a:r>
              <a:rPr lang="en-US" sz="1500" dirty="0" smtClean="0"/>
              <a:t>2</a:t>
            </a:r>
            <a:r>
              <a:rPr lang="ru-RU" sz="1500" dirty="0"/>
              <a:t>6</a:t>
            </a:r>
            <a:r>
              <a:rPr lang="ru-RU" sz="1500" dirty="0" smtClean="0"/>
              <a:t> года, </a:t>
            </a:r>
            <a:r>
              <a:rPr lang="ru-RU" sz="1500" dirty="0"/>
              <a:t>равно как и в </a:t>
            </a:r>
            <a:r>
              <a:rPr lang="ru-RU" sz="1500" dirty="0" smtClean="0"/>
              <a:t>предыдущие годы, </a:t>
            </a:r>
            <a:r>
              <a:rPr lang="ru-RU" sz="1500" dirty="0"/>
              <a:t>нарушений исполнения требований данного Указа в органах местного </a:t>
            </a:r>
            <a:r>
              <a:rPr lang="ru-RU" sz="1500" dirty="0" smtClean="0"/>
              <a:t>самоуправления муниципального образования Щербиновский </a:t>
            </a:r>
            <a:r>
              <a:rPr lang="ru-RU" sz="1500" dirty="0"/>
              <a:t>муниципальный район Краснодарского края  не имеется.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пр\Г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-55369"/>
            <a:ext cx="1477964" cy="1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1634" y="1203598"/>
            <a:ext cx="333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Указ Президента РФ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т 17.04.2017 года № 171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027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" y="0"/>
            <a:ext cx="1172862" cy="13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57418" y="0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/>
              <a:t>О работе мобильной приемной Губернатора Краснодарского </a:t>
            </a:r>
            <a:br>
              <a:rPr lang="ru-RU" sz="2000" b="1" smtClean="0"/>
            </a:br>
            <a:r>
              <a:rPr lang="ru-RU" sz="2000" b="1" smtClean="0"/>
              <a:t>края в муниципальном образовании Щербиновский район</a:t>
            </a:r>
            <a:endParaRPr lang="ru-RU" sz="2000" b="1" dirty="0"/>
          </a:p>
        </p:txBody>
      </p:sp>
      <p:pic>
        <p:nvPicPr>
          <p:cNvPr id="4" name="Picture 4" descr="https://krymsk-region.ru/wp-content/uploads/2023/08/photo1691994511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12234"/>
            <a:ext cx="4896544" cy="27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51520" y="3291830"/>
            <a:ext cx="8640960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900" dirty="0" smtClean="0"/>
              <a:t>	</a:t>
            </a:r>
            <a:r>
              <a:rPr lang="ru-RU" sz="1800" dirty="0" smtClean="0"/>
              <a:t>25 марта 2026 года в районе была организована мобильная приемная Губернатора Краснодарского края, в ходе работы которой специалистами администрации Краснодарского края и органов исполнительной власти Краснодарского края были даны консультации и рекомендации по решению 53 вопросов от жителей муниципалитета.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52158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633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856"/>
            <a:ext cx="9096375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0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пр\380bbf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6" y="1193172"/>
            <a:ext cx="4032448" cy="296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:\Desktop\пр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531" y="-120791"/>
            <a:ext cx="934947" cy="12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rscherb.ru/2019/Glavnaya/Ikonkl/administracija-t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3634"/>
            <a:ext cx="905035" cy="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рб ст.Старощербиновская и геральдика Щербиновского района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17" y="685581"/>
            <a:ext cx="756817" cy="9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scherb.ru/wp-content/uploads/2018/08/Gerb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08" y="1563638"/>
            <a:ext cx="741460" cy="9302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4.depositphotos.com/6962450/23182/i/950/depositphotos_231823458-stock-photo-coat-arms-yeysko-fortification-v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86309"/>
            <a:ext cx="754866" cy="9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bankgorodov.ru/public/photos/coa/31396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7858"/>
            <a:ext cx="758806" cy="9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turkaramamotoru.com/ru/flag-sherbinovskogo-rajona-39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91" y="3147814"/>
            <a:ext cx="742577" cy="91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bogislavyan.ru/wp-content/uploads/2017/03/1-shherbinovskiy-SHabelskogo-s-p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27368"/>
            <a:ext cx="813481" cy="1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dmekaterinovka.ucoz.ru/g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58" y="3939902"/>
            <a:ext cx="820325" cy="10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39259"/>
            <a:ext cx="8083402" cy="3424121"/>
          </a:xfrm>
        </p:spPr>
        <p:txBody>
          <a:bodyPr>
            <a:noAutofit/>
          </a:bodyPr>
          <a:lstStyle/>
          <a:p>
            <a:pPr algn="just"/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 smtClean="0"/>
              <a:t>	</a:t>
            </a:r>
            <a:r>
              <a:rPr lang="ru-RU" sz="1600" dirty="0" smtClean="0"/>
              <a:t>Администрацией </a:t>
            </a:r>
            <a:r>
              <a:rPr lang="ru-RU" sz="1600" dirty="0"/>
              <a:t>муниципального образования </a:t>
            </a:r>
            <a:r>
              <a:rPr lang="ru-RU" sz="1600" dirty="0" smtClean="0"/>
              <a:t>Щербиновский муниципальный район Краснодарского края </a:t>
            </a:r>
            <a:r>
              <a:rPr lang="ru-RU" sz="1600" dirty="0"/>
              <a:t>работа с </a:t>
            </a:r>
            <a:r>
              <a:rPr lang="ru-RU" sz="1600" dirty="0" smtClean="0"/>
              <a:t>обращениями граждан </a:t>
            </a:r>
            <a:r>
              <a:rPr lang="ru-RU" sz="1600" dirty="0"/>
              <a:t>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</a:t>
            </a:r>
            <a:r>
              <a:rPr lang="ru-RU" sz="1600" dirty="0" smtClean="0"/>
              <a:t>    № </a:t>
            </a:r>
            <a:r>
              <a:rPr lang="ru-RU" sz="1600" dirty="0"/>
              <a:t>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муниципальный район Краснодарского края  от </a:t>
            </a:r>
            <a:r>
              <a:rPr lang="ru-RU" sz="1600" dirty="0" smtClean="0"/>
              <a:t>25 апреля        2024 </a:t>
            </a:r>
            <a:r>
              <a:rPr lang="ru-RU" sz="1600" dirty="0"/>
              <a:t>года № </a:t>
            </a:r>
            <a:r>
              <a:rPr lang="ru-RU" sz="1600" dirty="0" smtClean="0"/>
              <a:t>360 с изменениями от 10.04.2025 года № 165, от 16.03.2026 года № 169, </a:t>
            </a:r>
            <a:r>
              <a:rPr lang="ru-RU" sz="1600" dirty="0"/>
              <a:t>Сборником методических рекомендаций и документов, утвержденным Администрацией Президента Российской Федерации </a:t>
            </a:r>
            <a:r>
              <a:rPr lang="ru-RU" sz="1600" dirty="0">
                <a:latin typeface="+mn-lt"/>
              </a:rPr>
              <a:t>от 27 марта </a:t>
            </a:r>
            <a:r>
              <a:rPr lang="ru-RU" sz="1600" dirty="0" smtClean="0">
                <a:latin typeface="+mn-lt"/>
              </a:rPr>
              <a:t>2014 года </a:t>
            </a:r>
            <a:r>
              <a:rPr lang="ru-RU" sz="1600" dirty="0">
                <a:latin typeface="+mn-lt"/>
              </a:rPr>
              <a:t>№ А1- 1505, </a:t>
            </a:r>
            <a:r>
              <a:rPr lang="ru-RU" sz="1600" dirty="0" smtClean="0">
                <a:latin typeface="+mn-lt"/>
              </a:rPr>
              <a:t>постановлением </a:t>
            </a:r>
            <a:r>
              <a:rPr lang="ru-RU" sz="1600" dirty="0">
                <a:latin typeface="+mn-lt"/>
              </a:rPr>
              <a:t>Правительства РФ от 27 декабря 2023 г. № 2334 "Об утверждении Правил использования федеральной государственной информационной системы "Единый портал государственных и муниципальных услуг (функций)" для направления гражданами Российской Федерации, иностранными гражданами, лицами без гражданства</a:t>
            </a:r>
            <a:r>
              <a:rPr lang="ru-RU" sz="1600" dirty="0" smtClean="0">
                <a:latin typeface="+mn-lt"/>
              </a:rPr>
              <a:t>, </a:t>
            </a:r>
            <a:r>
              <a:rPr lang="ru-RU" sz="1600" dirty="0"/>
              <a:t>объединениями граждан, в том числе юридическими лицами, обращений и сообщений в государственные органы, органы местного самоуправления, государственные и муниципальные учреждения, иные организации, осуществляющие </a:t>
            </a:r>
            <a:r>
              <a:rPr lang="ru-RU" sz="1600" dirty="0" smtClean="0"/>
              <a:t>публично значимые функции </a:t>
            </a:r>
            <a:r>
              <a:rPr lang="ru-RU" sz="1600" dirty="0"/>
              <a:t>и их должностным лицам</a:t>
            </a:r>
            <a:r>
              <a:rPr lang="ru-RU" sz="1600" dirty="0" smtClean="0"/>
              <a:t>, </a:t>
            </a:r>
            <a:r>
              <a:rPr lang="ru-RU" sz="1600" dirty="0"/>
              <a:t>а также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+mn-lt"/>
              </a:rPr>
              <a:t/>
            </a:r>
            <a:br>
              <a:rPr lang="ru-RU" sz="1600" dirty="0" smtClean="0">
                <a:latin typeface="+mn-lt"/>
              </a:rPr>
            </a:b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r>
              <a:rPr lang="ru-RU" sz="1600" dirty="0" smtClean="0">
                <a:latin typeface="+mn-lt"/>
              </a:rPr>
              <a:t> </a:t>
            </a:r>
            <a:endParaRPr lang="ru-RU" sz="145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23263"/>
            <a:ext cx="8083402" cy="4620237"/>
          </a:xfrm>
        </p:spPr>
        <p:txBody>
          <a:bodyPr>
            <a:noAutofit/>
          </a:bodyPr>
          <a:lstStyle/>
          <a:p>
            <a:pPr algn="just"/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/>
              <a:t/>
            </a:r>
            <a:br>
              <a:rPr lang="ru-RU" sz="1500" dirty="0"/>
            </a:br>
            <a:r>
              <a:rPr lang="ru-RU" sz="1600" dirty="0" smtClean="0">
                <a:latin typeface="+mn-lt"/>
              </a:rPr>
              <a:t>для </a:t>
            </a:r>
            <a:r>
              <a:rPr lang="ru-RU" sz="1600" dirty="0">
                <a:latin typeface="+mn-lt"/>
              </a:rPr>
              <a:t>получения и обработки такими органами и организациями указанных обращений и сообщений и направления ответов на такие обращения и </a:t>
            </a:r>
            <a:r>
              <a:rPr lang="ru-RU" sz="1600" dirty="0" smtClean="0">
                <a:latin typeface="+mn-lt"/>
              </a:rPr>
              <a:t>сообщения», «Порядком организации работы с модулем обработки сообщений в подсистеме «Единого портала государственных и муниципальных услуг (функций)» платформа обратной связи «</a:t>
            </a:r>
            <a:r>
              <a:rPr lang="ru-RU" sz="1600" dirty="0" err="1" smtClean="0">
                <a:latin typeface="+mn-lt"/>
              </a:rPr>
              <a:t>Госуслуги</a:t>
            </a:r>
            <a:r>
              <a:rPr lang="ru-RU" sz="1600" dirty="0" smtClean="0">
                <a:latin typeface="+mn-lt"/>
              </a:rPr>
              <a:t>. Решаем вместе» в Краснодарском крае» от 10 апреля 2023 года, </a:t>
            </a:r>
            <a:r>
              <a:rPr lang="ru-RU" sz="1600" dirty="0"/>
              <a:t>а так же ведется работа по реализации положения Указа Президента Российской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Федерации </a:t>
            </a:r>
            <a:r>
              <a:rPr lang="ru-RU" sz="1600" dirty="0"/>
              <a:t>от 17 апреля 2017 года № 171 «О мониторинге и анализе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результатов </a:t>
            </a:r>
            <a:r>
              <a:rPr lang="ru-RU" sz="1600" dirty="0"/>
              <a:t>рассмотрения </a:t>
            </a:r>
            <a:r>
              <a:rPr lang="ru-RU" sz="1600" dirty="0" smtClean="0"/>
              <a:t>обращений </a:t>
            </a:r>
            <a:r>
              <a:rPr lang="ru-RU" sz="1600" dirty="0"/>
              <a:t>граждан и организаций</a:t>
            </a:r>
            <a:r>
              <a:rPr lang="ru-RU" sz="1600" dirty="0" smtClean="0"/>
              <a:t>».</a:t>
            </a: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Администрация муниципального образования Щербиновский муниципальный район Краснодарского </a:t>
            </a:r>
            <a:r>
              <a:rPr lang="ru-RU" sz="1600" dirty="0" smtClean="0">
                <a:latin typeface="+mn-lt"/>
              </a:rPr>
              <a:t>края  </a:t>
            </a:r>
            <a:r>
              <a:rPr lang="ru-RU" sz="1600" dirty="0">
                <a:latin typeface="+mn-lt"/>
              </a:rPr>
              <a:t>обеспечивает права граждан, реализуя их через проведение личных приемов граждан главой муниципального образования Щербиновский муниципальный район Краснодарского </a:t>
            </a:r>
            <a:r>
              <a:rPr lang="ru-RU" sz="1600" dirty="0" smtClean="0">
                <a:latin typeface="+mn-lt"/>
              </a:rPr>
              <a:t>края </a:t>
            </a:r>
            <a:r>
              <a:rPr lang="ru-RU" sz="1600" dirty="0">
                <a:latin typeface="+mn-lt"/>
              </a:rPr>
              <a:t>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8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2" y="759356"/>
            <a:ext cx="1872208" cy="1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72872"/>
            <a:ext cx="2736304" cy="2694655"/>
            <a:chOff x="2915816" y="987574"/>
            <a:chExt cx="1945779" cy="2031525"/>
          </a:xfrm>
        </p:grpSpPr>
        <p:pic>
          <p:nvPicPr>
            <p:cNvPr id="2052" name="Picture 4" descr="D:\Desktop\пр\Screenshot_2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87574"/>
              <a:ext cx="1945779" cy="20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615483" y="2181366"/>
              <a:ext cx="546444" cy="394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</a:rPr>
                <a:t>378</a:t>
              </a:r>
            </a:p>
          </p:txBody>
        </p:sp>
      </p:grpSp>
      <p:pic>
        <p:nvPicPr>
          <p:cNvPr id="205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135" y="3390988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р\Screenshot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578" y="2575161"/>
            <a:ext cx="1510061" cy="15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пр\Screenshot_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09" y="891736"/>
            <a:ext cx="1942015" cy="20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Desktop\пр\Screenshot_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810" y="3613336"/>
            <a:ext cx="1544613" cy="161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Desktop\пр\Screenshot_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" y="3151412"/>
            <a:ext cx="2016224" cy="21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502" y="1507116"/>
            <a:ext cx="14701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Приём граждан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8987" y="1806429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68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683" y="3902120"/>
            <a:ext cx="11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Выездные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приёмы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78" y="4443671"/>
            <a:ext cx="54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16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8276" y="4137150"/>
            <a:ext cx="1533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Горячая линия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79278" y="4398398"/>
            <a:ext cx="664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60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36633" y="1694082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71017" y="1981383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185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2565" y="3135246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Виртуальная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приёмная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61094" y="3562140"/>
            <a:ext cx="47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25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21430" y="4143915"/>
            <a:ext cx="97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Иные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источники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10740" y="4587524"/>
            <a:ext cx="579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127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7975" y="-92546"/>
            <a:ext cx="668875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ОСНОВНЫЕ ИСТОЧНИКИ</a:t>
            </a:r>
          </a:p>
          <a:p>
            <a:pPr algn="ctr"/>
            <a:r>
              <a:rPr lang="ru-RU" sz="1600" dirty="0" smtClean="0"/>
              <a:t>поступления обращений граждан в администрацию муниципального </a:t>
            </a:r>
          </a:p>
          <a:p>
            <a:pPr algn="ctr"/>
            <a:r>
              <a:rPr lang="ru-RU" sz="1600" dirty="0" smtClean="0"/>
              <a:t>образования Щербиновский </a:t>
            </a:r>
            <a:r>
              <a:rPr lang="ru-RU" sz="1600" dirty="0"/>
              <a:t>муниципальный район Краснодарского края 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48148" y="1758378"/>
            <a:ext cx="667668" cy="14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240036" y="2628950"/>
            <a:ext cx="0" cy="6140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4824632" y="3029693"/>
            <a:ext cx="356786" cy="4756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444018" y="1780728"/>
            <a:ext cx="1072198" cy="12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660232" y="2628950"/>
            <a:ext cx="101606" cy="15882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7972446" y="2628950"/>
            <a:ext cx="128916" cy="21095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56" y="3412512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 flipV="1">
            <a:off x="3275856" y="3032186"/>
            <a:ext cx="360040" cy="4756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42253" y="4151767"/>
            <a:ext cx="1417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Устный прием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31886" y="4441090"/>
            <a:ext cx="676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65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942" y="2657036"/>
            <a:ext cx="1506537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8163370" y="3242968"/>
            <a:ext cx="511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ПОС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233972" y="3502010"/>
            <a:ext cx="441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33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7300299" y="2839909"/>
            <a:ext cx="24857" cy="86947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8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Desktop\п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3" y="2174758"/>
            <a:ext cx="2258989" cy="2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86596" y="1243711"/>
            <a:ext cx="3312368" cy="1197253"/>
          </a:xfrm>
          <a:prstGeom prst="wedgeRoundRectCallout">
            <a:avLst>
              <a:gd name="adj1" fmla="val -45780"/>
              <a:gd name="adj2" fmla="val 124818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D:\Desktop\пр\1212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5" y="1168885"/>
            <a:ext cx="720080" cy="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1862" y="1336043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через администрацию </a:t>
            </a:r>
          </a:p>
          <a:p>
            <a:pPr algn="ctr"/>
            <a:r>
              <a:rPr lang="ru-RU" sz="1600" dirty="0" smtClean="0"/>
              <a:t>Краснодарского края</a:t>
            </a:r>
          </a:p>
          <a:p>
            <a:pPr algn="ctr"/>
            <a:r>
              <a:rPr lang="ru-RU" sz="2000" b="1" dirty="0" smtClean="0"/>
              <a:t>46</a:t>
            </a:r>
          </a:p>
          <a:p>
            <a:pPr algn="ctr"/>
            <a:endParaRPr lang="ru-RU" sz="20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243711"/>
            <a:ext cx="3096344" cy="1366816"/>
          </a:xfrm>
          <a:prstGeom prst="wedgeRoundRectCallout">
            <a:avLst>
              <a:gd name="adj1" fmla="val 52162"/>
              <a:gd name="adj2" fmla="val 103877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8035" y="3072369"/>
            <a:ext cx="1305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обращения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0414" y="3587152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185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883" y="1243711"/>
            <a:ext cx="24749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</a:t>
            </a:r>
            <a:r>
              <a:rPr lang="ru-RU" sz="1600" dirty="0"/>
              <a:t>из Управления </a:t>
            </a:r>
            <a:endParaRPr lang="ru-RU" sz="1600" dirty="0" smtClean="0"/>
          </a:p>
          <a:p>
            <a:pPr algn="ctr"/>
            <a:r>
              <a:rPr lang="ru-RU" sz="1600" dirty="0" smtClean="0"/>
              <a:t>Президента </a:t>
            </a:r>
            <a:r>
              <a:rPr lang="ru-RU" sz="1600" dirty="0"/>
              <a:t>РФ по работе </a:t>
            </a:r>
            <a:endParaRPr lang="ru-RU" sz="1600" dirty="0" smtClean="0"/>
          </a:p>
          <a:p>
            <a:pPr algn="ctr"/>
            <a:r>
              <a:rPr lang="ru-RU" sz="1600" dirty="0" smtClean="0"/>
              <a:t>с обращениями </a:t>
            </a:r>
            <a:r>
              <a:rPr lang="ru-RU" sz="1600" dirty="0"/>
              <a:t>граждан </a:t>
            </a:r>
            <a:endParaRPr lang="ru-RU" sz="1600" dirty="0" smtClean="0"/>
          </a:p>
          <a:p>
            <a:pPr algn="ctr"/>
            <a:r>
              <a:rPr lang="ru-RU" sz="1600" dirty="0" smtClean="0"/>
              <a:t>и </a:t>
            </a:r>
            <a:r>
              <a:rPr lang="ru-RU" sz="1600" dirty="0"/>
              <a:t>организаций</a:t>
            </a:r>
            <a:endParaRPr lang="ru-RU" sz="1600" dirty="0" smtClean="0"/>
          </a:p>
          <a:p>
            <a:pPr algn="ctr"/>
            <a:r>
              <a:rPr lang="ru-RU" sz="2000" b="1" dirty="0" smtClean="0"/>
              <a:t>25</a:t>
            </a:r>
            <a:endParaRPr lang="ru-RU" sz="2000" b="1" dirty="0"/>
          </a:p>
        </p:txBody>
      </p:sp>
      <p:pic>
        <p:nvPicPr>
          <p:cNvPr id="12" name="Picture 2" descr="D:\Desktop\пр\ГЕ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3" y="1243711"/>
            <a:ext cx="829962" cy="8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5486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Сравнительная динамика поступления письменных обращений в администрацию муниципального образования Щербиновский муниципальный район Краснодарского края  </a:t>
            </a:r>
            <a:r>
              <a:rPr lang="ru-RU" sz="1600" b="1" dirty="0" smtClean="0"/>
              <a:t>в 1 полугодии 2026 года.</a:t>
            </a: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44538989"/>
              </p:ext>
            </p:extLst>
          </p:nvPr>
        </p:nvGraphicFramePr>
        <p:xfrm>
          <a:off x="1547664" y="1203598"/>
          <a:ext cx="676875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2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Принято граждан на личных приемах исполняющим полномочия главы муниципального образования </a:t>
            </a:r>
            <a:br>
              <a:rPr lang="ru-RU" sz="2200" b="1" dirty="0" smtClean="0"/>
            </a:br>
            <a:r>
              <a:rPr lang="ru-RU" sz="2200" b="1" dirty="0" smtClean="0"/>
              <a:t>Щербиновский </a:t>
            </a:r>
            <a:r>
              <a:rPr lang="ru-RU" sz="2200" b="1" dirty="0"/>
              <a:t>муниципальный район Краснодарского края  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и его заместителями в 1 полугодии 2026 года 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721327"/>
              </p:ext>
            </p:extLst>
          </p:nvPr>
        </p:nvGraphicFramePr>
        <p:xfrm>
          <a:off x="0" y="1461393"/>
          <a:ext cx="8927990" cy="368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Принято граждан в администрации муниципального образования Щербиновский </a:t>
            </a:r>
            <a:r>
              <a:rPr lang="ru-RU" sz="2200" b="1" dirty="0"/>
              <a:t>муниципальный район Краснодарского края  </a:t>
            </a:r>
            <a:r>
              <a:rPr lang="ru-RU" sz="2200" b="1" dirty="0" smtClean="0"/>
              <a:t>руководством в 1 полугодии 2026 года</a:t>
            </a:r>
            <a:endParaRPr lang="ru-RU" sz="2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966211"/>
              </p:ext>
            </p:extLst>
          </p:nvPr>
        </p:nvGraphicFramePr>
        <p:xfrm>
          <a:off x="395536" y="149163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25" y="2211710"/>
            <a:ext cx="849694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700" dirty="0"/>
              <a:t>Информация о приемах граждан, примеры работы администрации муниципального образования Щербиновский муниципальный район Краснодарского края  с обращениями граждан, с населением публикуется в местной районной газете «Щербиновский курьер», на официальном сайте администрации муниципального образования Щербиновский муниципальный район Краснодарского края  </a:t>
            </a:r>
            <a:r>
              <a:rPr lang="en-US" sz="1700" u="sng" dirty="0">
                <a:hlinkClick r:id="rId2"/>
              </a:rPr>
              <a:t>www</a:t>
            </a:r>
            <a:r>
              <a:rPr lang="ru-RU" sz="1700" u="sng" dirty="0">
                <a:hlinkClick r:id="rId2"/>
              </a:rPr>
              <a:t>.staradm.ru</a:t>
            </a:r>
            <a:r>
              <a:rPr lang="ru-RU" sz="1700" dirty="0"/>
              <a:t>, в социальных сетях: одноклассники в группе «Администрация Щербиновского района</a:t>
            </a:r>
            <a:r>
              <a:rPr lang="ru-RU" sz="1700" dirty="0" smtClean="0"/>
              <a:t>», </a:t>
            </a:r>
            <a:r>
              <a:rPr lang="ru-RU" sz="1700" dirty="0" err="1" smtClean="0"/>
              <a:t>Вконтакте</a:t>
            </a:r>
            <a:r>
              <a:rPr lang="ru-RU" sz="1700" dirty="0" smtClean="0"/>
              <a:t> </a:t>
            </a:r>
            <a:r>
              <a:rPr lang="ru-RU" sz="1700" dirty="0"/>
              <a:t>а так же </a:t>
            </a:r>
            <a:r>
              <a:rPr lang="ru-RU" sz="1700" dirty="0" smtClean="0"/>
              <a:t>на </a:t>
            </a:r>
            <a:r>
              <a:rPr lang="ru-RU" sz="1700" dirty="0"/>
              <a:t>официальном </a:t>
            </a:r>
            <a:r>
              <a:rPr lang="ru-RU" sz="1700" dirty="0" smtClean="0"/>
              <a:t>канале администрации </a:t>
            </a:r>
            <a:r>
              <a:rPr lang="ru-RU" sz="1700" dirty="0"/>
              <a:t>муниципального образования Щербиновский муниципальный район Краснодарского </a:t>
            </a:r>
            <a:r>
              <a:rPr lang="ru-RU" sz="1700" dirty="0" smtClean="0"/>
              <a:t>края</a:t>
            </a:r>
            <a:r>
              <a:rPr lang="en-US" sz="1700" dirty="0" smtClean="0"/>
              <a:t> </a:t>
            </a:r>
            <a:r>
              <a:rPr lang="ru-RU" sz="1700" dirty="0" smtClean="0"/>
              <a:t>в мессенджере </a:t>
            </a:r>
            <a:r>
              <a:rPr lang="en-US" sz="1700" dirty="0" smtClean="0"/>
              <a:t>MAX</a:t>
            </a:r>
            <a:r>
              <a:rPr lang="ru-RU" sz="1700" dirty="0" smtClean="0"/>
              <a:t>, </a:t>
            </a:r>
            <a:r>
              <a:rPr lang="ru-RU" sz="1700" dirty="0"/>
              <a:t>где регулярно публикуется информация о деятельности администрации, и других значимых событиях района.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s.123rf.com/450wm/yupiramos/yupiramos1706/yupiramos170636709/81133743-news-paper-news-icon-vector-illustration-design-isolated.jpg?ver=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t="-766" r="16935" b="11537"/>
          <a:stretch/>
        </p:blipFill>
        <p:spPr bwMode="auto">
          <a:xfrm>
            <a:off x="3779912" y="97089"/>
            <a:ext cx="14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6798</TotalTime>
  <Words>237</Words>
  <Application>Microsoft Office PowerPoint</Application>
  <PresentationFormat>Экран (16:9)</PresentationFormat>
  <Paragraphs>91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       Администрацией муниципального образования Щербиновский муниципальный район Краснодарского края работа с обращениями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   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муниципальный район Краснодарского края  от 25 апреля        2024 года № 360 с изменениями от 10.04.2025 года № 165, от 16.03.2026 года № 169, Сборником методических рекомендаций и документов, утвержденным Администрацией Президента Российской Федерации от 27 марта 2014 года № А1- 1505, постановлением Правительства РФ от 27 декабря 2023 г. № 2334 "Об утверждении Правил использования федеральной государственной информационной системы "Единый портал государственных и муниципальных услуг (функций)" для направления гражданами Российской Федерации, иностранными гражданами, лицами без гражданства, объединениями граждан, в том числе юридическими лицами, обращений и сообщений в государственные органы, органы местного самоуправления, государственные и муниципальные учреждения, иные организации, осуществляющие публично значимые функции и их должностным лицам, а также    </vt:lpstr>
      <vt:lpstr>  для получения и обработки такими органами и организациями указанных обращений и сообщений и направления ответов на такие обращения и сообщения», «Порядком организации работы с модулем обработки сообщений в подсистеме «Единого портала государственных и муниципальных услуг (функций)» платформа обратной связи «Госуслуги. Решаем вместе» в Краснодарском крае» от 10 апреля 2023 года, а так же ведется работа по реализации положения Указа Президента Российской  Федерации от 17 апреля 2017 года № 171 «О мониторинге и анализе  результатов рассмотрения обращений граждан и организаций». Администрация муниципального образования Щербиновский муниципальный район Краснодарского края  обеспечивает права граждан, реализуя их через проведение личных приемов граждан главой муниципального образования Щербиновский муниципальный район Краснодарского края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 </vt:lpstr>
      <vt:lpstr>Презентация PowerPoint</vt:lpstr>
      <vt:lpstr>Презентация PowerPoint</vt:lpstr>
      <vt:lpstr>Презентация PowerPoint</vt:lpstr>
      <vt:lpstr>Принято граждан на личных приемах исполняющим полномочия главы муниципального образования  Щербиновский муниципальный район Краснодарского края   и его заместителями в 1 полугодии 2026 года </vt:lpstr>
      <vt:lpstr>Принято граждан в администрации муниципального образования Щербиновский муниципальный район Краснодарского края  руководством в 1 полугодии 2026 года</vt:lpstr>
      <vt:lpstr>Презентация PowerPoint</vt:lpstr>
      <vt:lpstr>Обращения, полученные в ходе проведения выездных приемов главой муниципального образования Щербиновский муниципальный район Краснодарского края   в первом полугодии 2026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Шапарь</dc:creator>
  <cp:lastModifiedBy>Гусева Юлия Андреевна</cp:lastModifiedBy>
  <cp:revision>214</cp:revision>
  <cp:lastPrinted>2024-07-15T10:23:02Z</cp:lastPrinted>
  <dcterms:created xsi:type="dcterms:W3CDTF">2019-11-13T11:10:21Z</dcterms:created>
  <dcterms:modified xsi:type="dcterms:W3CDTF">2026-07-10T10:40:34Z</dcterms:modified>
</cp:coreProperties>
</file>